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68" r:id="rId6"/>
    <p:sldId id="259" r:id="rId7"/>
    <p:sldId id="263" r:id="rId8"/>
    <p:sldId id="269" r:id="rId9"/>
    <p:sldId id="260" r:id="rId10"/>
    <p:sldId id="266" r:id="rId11"/>
    <p:sldId id="265" r:id="rId12"/>
    <p:sldId id="264" r:id="rId13"/>
    <p:sldId id="267" r:id="rId14"/>
    <p:sldId id="197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883"/>
    <a:srgbClr val="BF1F36"/>
    <a:srgbClr val="00255B"/>
    <a:srgbClr val="0368B4"/>
    <a:srgbClr val="004E90"/>
    <a:srgbClr val="026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38" autoAdjust="0"/>
  </p:normalViewPr>
  <p:slideViewPr>
    <p:cSldViewPr snapToGrid="0">
      <p:cViewPr varScale="1">
        <p:scale>
          <a:sx n="55" d="100"/>
          <a:sy n="55" d="100"/>
        </p:scale>
        <p:origin x="10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FB7D5-6285-4D4B-A3F9-A5558FBB8C39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F26C-9D72-3240-BAA1-61643D8E4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7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7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0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6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88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1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1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EF26C-9D72-3240-BAA1-61643D8E45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7853-731F-DAA8-76CD-D42E17CDA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DF50D-FE33-06E3-FCF3-E8F6F3A44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FFC22-63B0-7142-4FCF-84558AB9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A82EC-E530-E14A-995A-495F2321D4B9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FBCE-D93A-7DFC-EF42-3926694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85804-A117-99E0-1DBE-3E48CE58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DC72-C800-F11D-9292-6E8EF3C7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4F441-E304-DA9F-3211-EEAB79398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3779D-57D0-8033-2BB9-1D56D741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206E-0BCB-3745-846D-1CC79F71F237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67E54-872A-D358-46FE-E50F5FA3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34A83-F942-09FE-76EF-1968C259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6E45B-218E-E9F5-DBAD-60D7F88E0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3F828-85ED-8FE8-0322-4ED27409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64C74-FD4E-33A6-2BAC-0B0692F4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4928-5BF0-0247-8A8B-AA8E97C26E1F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C21A-C60D-3C42-B29D-DE10FE4F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9383C-4DAC-D6E0-8201-5AB1D921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40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037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86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088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12192000" cy="3372155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99170" y="622368"/>
            <a:ext cx="2193661" cy="2193005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517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037074" y="1473951"/>
            <a:ext cx="1900009" cy="203875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090404" y="1473951"/>
            <a:ext cx="1900009" cy="203875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43733" y="1473951"/>
            <a:ext cx="1900009" cy="203875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201589" y="1473951"/>
            <a:ext cx="1900009" cy="2038757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918" y="1473951"/>
            <a:ext cx="1900009" cy="20387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752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57321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9558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3763524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75761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38789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51026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9113800" y="4002003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8926037" y="4552559"/>
            <a:ext cx="2270884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914400" y="3775204"/>
            <a:ext cx="1036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952359" y="3655460"/>
            <a:ext cx="239488" cy="239488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613616" y="3653343"/>
            <a:ext cx="239488" cy="239488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274873" y="3655460"/>
            <a:ext cx="239488" cy="239488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9936129" y="3655460"/>
            <a:ext cx="239488" cy="239488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tIns="0" rIns="0" rtlCol="0" anchor="ctr"/>
          <a:lstStyle/>
          <a:p>
            <a:pPr algn="ctr"/>
            <a:endParaRPr lang="en-US" sz="32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356062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272821" y="1963502"/>
            <a:ext cx="1570496" cy="157002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9204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04282" y="237556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8842405" y="1791395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073825" y="1901614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86062" y="2372087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888733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1120153" y="434516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390" y="4841305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6224109" y="3997078"/>
            <a:ext cx="2358195" cy="181179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400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6455529" y="4332332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7766" y="4815639"/>
            <a:ext cx="2270884" cy="8603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3933711" y="4041773"/>
            <a:ext cx="1570496" cy="1570028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390369" y="4041773"/>
            <a:ext cx="1570496" cy="157002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600780" y="1963502"/>
            <a:ext cx="1570496" cy="1570028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0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00389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25789" y="2087867"/>
            <a:ext cx="2444555" cy="2443827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20356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146121" y="3102893"/>
            <a:ext cx="2444555" cy="2443827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152501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66453" y="2087867"/>
            <a:ext cx="2444555" cy="2443827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74101" y="2555420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86785" y="3102893"/>
            <a:ext cx="2444555" cy="2443827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8581717" y="4639711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307117" y="2087867"/>
            <a:ext cx="2444555" cy="2443827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0211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594537-A830-AAC6-9558-E019F415AE98}"/>
              </a:ext>
            </a:extLst>
          </p:cNvPr>
          <p:cNvSpPr/>
          <p:nvPr userDrawn="1"/>
        </p:nvSpPr>
        <p:spPr>
          <a:xfrm>
            <a:off x="0" y="345670"/>
            <a:ext cx="12192000" cy="1055113"/>
          </a:xfrm>
          <a:prstGeom prst="rect">
            <a:avLst/>
          </a:prstGeom>
          <a:solidFill>
            <a:srgbClr val="0038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637A7-1B07-928F-F87E-12F1092E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B626-009B-0E21-F8D4-105FA118A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ABEC-842B-D408-924D-32952657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2598-34A8-3F43-9793-EDEBFCB529C0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8A668-17EF-8C17-14F8-CF60981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itibank — Story">
            <a:extLst>
              <a:ext uri="{FF2B5EF4-FFF2-40B4-BE49-F238E27FC236}">
                <a16:creationId xmlns:a16="http://schemas.microsoft.com/office/drawing/2014/main" id="{707D17AB-241D-AF6B-5C04-693B935F9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939" y="6249346"/>
            <a:ext cx="751563" cy="46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E1D976-15E1-4FD9-F8F3-293A644383CA}"/>
              </a:ext>
            </a:extLst>
          </p:cNvPr>
          <p:cNvCxnSpPr>
            <a:cxnSpLocks/>
          </p:cNvCxnSpPr>
          <p:nvPr userDrawn="1"/>
        </p:nvCxnSpPr>
        <p:spPr>
          <a:xfrm>
            <a:off x="9900743" y="6280660"/>
            <a:ext cx="0" cy="420624"/>
          </a:xfrm>
          <a:prstGeom prst="line">
            <a:avLst/>
          </a:prstGeom>
          <a:ln w="9525">
            <a:solidFill>
              <a:srgbClr val="0025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56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6663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736664" y="3227943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736664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5014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3501467" y="3227943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014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2446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6244667" y="3227943"/>
            <a:ext cx="2481605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446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8987866" y="1409834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8987867" y="3227943"/>
            <a:ext cx="2481605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8987867" y="3241367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36663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736664" y="5789416"/>
            <a:ext cx="2481605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736664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35014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3501467" y="5789416"/>
            <a:ext cx="2481605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35014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62446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6244667" y="5789416"/>
            <a:ext cx="2481605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62446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987866" y="3971308"/>
            <a:ext cx="2481605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87867" y="5789416"/>
            <a:ext cx="2481605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8987867" y="5802840"/>
            <a:ext cx="248160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4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98366" y="3924011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698366" y="1585988"/>
            <a:ext cx="2552859" cy="2248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696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1027118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8393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3449819" y="3924011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449819" y="1585988"/>
            <a:ext cx="2552859" cy="2248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21072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8571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0807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6184767" y="3924011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6184767" y="1585988"/>
            <a:ext cx="2552859" cy="22481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256020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6513519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25755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8905341" y="3924011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6" name="Rectangle 95"/>
          <p:cNvSpPr/>
          <p:nvPr userDrawn="1"/>
        </p:nvSpPr>
        <p:spPr>
          <a:xfrm>
            <a:off x="8905341" y="1585988"/>
            <a:ext cx="2552859" cy="22481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976595" y="1656441"/>
            <a:ext cx="2413899" cy="207507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9234093" y="4091836"/>
            <a:ext cx="189535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9046330" y="4591059"/>
            <a:ext cx="2270884" cy="14465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70400" y="1408767"/>
            <a:ext cx="3251200" cy="3250227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88393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3394707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6832851" y="586846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9245584" y="5027960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5144167" y="5166947"/>
            <a:ext cx="1895355" cy="50897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4199" y="2411930"/>
            <a:ext cx="2523744" cy="2522991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080512" y="3281310"/>
            <a:ext cx="2523744" cy="252299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18656" y="3281310"/>
            <a:ext cx="2523744" cy="252299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8931389" y="2411930"/>
            <a:ext cx="2523744" cy="2522991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7624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01116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99316" y="1963503"/>
            <a:ext cx="1559685" cy="1559220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2301116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1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279900" y="1963503"/>
            <a:ext cx="1559685" cy="1559220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5981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64700" y="1937835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962900" y="1963503"/>
            <a:ext cx="1559685" cy="1559220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9664700" y="2488391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2301116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99316" y="4009013"/>
            <a:ext cx="1559685" cy="1559220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2301116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5981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279900" y="4009013"/>
            <a:ext cx="1559685" cy="1559220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5981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9664700" y="3983344"/>
            <a:ext cx="1851785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1" baseline="0">
                <a:solidFill>
                  <a:schemeClr val="accent6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962900" y="4009013"/>
            <a:ext cx="1559685" cy="1559220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9664700" y="4533900"/>
            <a:ext cx="1851785" cy="114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872965" y="1833721"/>
            <a:ext cx="5069416" cy="2245752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129851" y="2005621"/>
            <a:ext cx="1868376" cy="1901952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0112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11762"/>
            <a:ext cx="369811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83239" y="1511762"/>
            <a:ext cx="3708763" cy="2841945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98114" y="1511764"/>
            <a:ext cx="4785125" cy="2841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192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19190" y="1431959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19190" y="3429000"/>
            <a:ext cx="5299844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6879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9042400" y="3251201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448268" y="4703206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042400" y="1786333"/>
            <a:ext cx="2540000" cy="1365603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48268" y="1817965"/>
            <a:ext cx="2540000" cy="134119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448268" y="3254528"/>
            <a:ext cx="2540000" cy="1365603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9042400" y="4706533"/>
            <a:ext cx="2540000" cy="1365603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343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54382" y="1694000"/>
            <a:ext cx="2274957" cy="2034883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9362662" y="1694000"/>
            <a:ext cx="2274957" cy="2034883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554382" y="3947368"/>
            <a:ext cx="2274957" cy="2034883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9362662" y="3947368"/>
            <a:ext cx="2274957" cy="2034883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829339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177721" y="1694000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829339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77721" y="3947368"/>
            <a:ext cx="3180523" cy="2034883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3293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6267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633293" y="44416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626267" y="41416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9458587" y="2243103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9451561" y="1943100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9458587" y="4492475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9451561" y="4192472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686200"/>
            <a:ext cx="2438400" cy="224300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4876800" y="1686200"/>
            <a:ext cx="2438400" cy="224300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9753600" y="1686200"/>
            <a:ext cx="2438400" cy="224300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7315200" y="3929200"/>
            <a:ext cx="2438400" cy="224300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2438400" y="3929200"/>
            <a:ext cx="2438400" cy="224300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4384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686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76800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732043" y="3929200"/>
            <a:ext cx="2438400" cy="2243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58755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51729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2603101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2596075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5054334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5047308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7485709" y="4613636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7478683" y="4313633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9955626" y="2307681"/>
            <a:ext cx="2084508" cy="127877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9948600" y="2007679"/>
            <a:ext cx="2090344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FC9D-A6E8-7A37-41B4-DBD925BC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27D6C-F972-1DFF-10D2-1E0E1620F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49C5-FBF5-9D5F-8150-51D583DB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C087-B813-674B-B05D-D6764BA5ACF9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14CC1-0230-CBB5-2448-25540933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02F6-EC5B-B195-955F-E7500161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7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71807" y="1496124"/>
            <a:ext cx="2446415" cy="379312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561387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34035" y="1496124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211310" y="3493167"/>
            <a:ext cx="2372660" cy="179608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552748" y="3427294"/>
            <a:ext cx="2381299" cy="1861956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8925396" y="3417134"/>
            <a:ext cx="2381299" cy="1872116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6211309" y="1496124"/>
            <a:ext cx="2381299" cy="1876243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2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6333439" y="1907853"/>
            <a:ext cx="2381299" cy="139212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943340" y="1907853"/>
            <a:ext cx="2381299" cy="139212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6333439" y="3356131"/>
            <a:ext cx="2381299" cy="1393668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8943340" y="3356131"/>
            <a:ext cx="2381299" cy="1393668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91856" y="1907853"/>
            <a:ext cx="5178745" cy="2841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195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337124"/>
            <a:ext cx="12170443" cy="300659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7347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9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75960" y="4674776"/>
            <a:ext cx="2415165" cy="133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08214" y="4674776"/>
            <a:ext cx="2415165" cy="133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75961" y="1571392"/>
            <a:ext cx="515892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8036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0646" y="1431958"/>
            <a:ext cx="4214343" cy="28419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203696" y="1431958"/>
            <a:ext cx="7988304" cy="2841945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00803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12170441" cy="396666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1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639333"/>
            <a:ext cx="4908153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0189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249619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6855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942381" cy="68580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568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34AA-0D71-4795-5D9C-3CB47A1B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F874-C89F-5EFE-83FB-1551B4569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DFE93-A653-A974-26D9-3B3E54779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6B57E-02D2-C332-766D-B32F9188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CFE4-E41E-0A45-9A03-FBF83F079F98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A7CB-F1AD-2AC2-B5CE-9B1ADC20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485E4-B2DE-3DD2-F3D9-601484DF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969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87251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171140" y="3992397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348317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995061" y="1611404"/>
            <a:ext cx="2677296" cy="220173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348317" y="3813144"/>
            <a:ext cx="2677296" cy="23809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333" dirty="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87251" y="1611405"/>
            <a:ext cx="2677296" cy="2380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endParaRPr lang="en-US" sz="5867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171140" y="1611404"/>
            <a:ext cx="2677296" cy="238099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spcBef>
                <a:spcPct val="20000"/>
              </a:spcBef>
              <a:defRPr/>
            </a:pPr>
            <a:r>
              <a:rPr lang="en-US" sz="1333" dirty="0"/>
              <a:t> </a:t>
            </a:r>
          </a:p>
          <a:p>
            <a:pPr lvl="0" algn="ctr" defTabSz="1219170">
              <a:spcBef>
                <a:spcPct val="20000"/>
              </a:spcBef>
              <a:defRPr/>
            </a:pP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6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8995061" y="3813144"/>
            <a:ext cx="2677296" cy="23809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86301" y="2195018"/>
            <a:ext cx="5030956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3" y="2182184"/>
            <a:ext cx="5030956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6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2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293323" y="5193235"/>
            <a:ext cx="5016911" cy="84679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6286299" y="4918632"/>
            <a:ext cx="5030957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865264" y="1672313"/>
            <a:ext cx="501691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96710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6293321" y="1672313"/>
            <a:ext cx="501691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6324767" y="1773356"/>
            <a:ext cx="4954023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58244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5267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8241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865265" y="1710413"/>
            <a:ext cx="3315472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990156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50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520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450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452024" y="1710413"/>
            <a:ext cx="3315472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69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026403" y="2220285"/>
            <a:ext cx="3322493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8033425" y="5155135"/>
            <a:ext cx="3315472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8026400" y="4880532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8033424" y="1710413"/>
            <a:ext cx="3315472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8158315" y="1830583"/>
            <a:ext cx="306569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6100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4149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7123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768022" y="1604356"/>
            <a:ext cx="2490284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1829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511630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44778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3437752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3518651" y="1604356"/>
            <a:ext cx="2490284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612458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246042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6179190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6172164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6253063" y="1604356"/>
            <a:ext cx="2490284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6346870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3878" y="2114227"/>
            <a:ext cx="2495557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8897026" y="5028135"/>
            <a:ext cx="2576857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8890000" y="4753532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8970899" y="1604356"/>
            <a:ext cx="2490284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9064706" y="1724526"/>
            <a:ext cx="2302671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7077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0392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90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677800" y="1622925"/>
            <a:ext cx="2049781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5501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6311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96259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789232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2870132" y="1622925"/>
            <a:ext cx="2049781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94734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05939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992547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4985520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5066420" y="1622925"/>
            <a:ext cx="2049781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14363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251248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7184396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7177369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7258270" y="1622925"/>
            <a:ext cx="2049781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7335483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9437020" y="2132797"/>
            <a:ext cx="2054121" cy="2522991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9370168" y="5059404"/>
            <a:ext cx="2121040" cy="846795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9363141" y="4784801"/>
            <a:ext cx="2126979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accent5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9444042" y="1622925"/>
            <a:ext cx="2049781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9521255" y="1743095"/>
            <a:ext cx="1895355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612067" y="1872883"/>
            <a:ext cx="5176696" cy="2707424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2013587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78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5133752" y="1731349"/>
            <a:ext cx="1945525" cy="4155551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268894" y="2303485"/>
            <a:ext cx="1675244" cy="304373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254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4365005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4438652" y="1934377"/>
            <a:ext cx="3403643" cy="2708115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sz="2400" dirty="0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93535" y="2062632"/>
            <a:ext cx="3090911" cy="1747861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5144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4363412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4365006"/>
            <a:ext cx="12192000" cy="2492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903452" y="1431958"/>
            <a:ext cx="2196983" cy="4642471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501393" y="6074429"/>
            <a:ext cx="3094309" cy="317500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7921" y="2085073"/>
            <a:ext cx="1871539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00689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558336" y="1602393"/>
            <a:ext cx="5867577" cy="4668552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400" dirty="0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808961" y="1823491"/>
            <a:ext cx="5344831" cy="30131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0145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BC16-C52A-0B51-EEF8-F1CFF457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FC097-1A68-F91E-DA0C-450BBB0B4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6A579-66E4-BC6A-8318-30B0BD977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F2D66-3C8A-2920-3EDF-6A3F5588C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6F778-A761-7784-65A8-7CDFC7DCC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A05AA-CDEF-763A-ED2D-0D22E4E3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5C7D-9248-EA41-A44F-76E0AC66FAC0}" type="datetime1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E6683-889F-5697-CD17-779013F9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15121-FC7A-977B-EC0E-D861FB75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4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878174" y="1674245"/>
            <a:ext cx="4435653" cy="574884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86721" y="2170340"/>
            <a:ext cx="3566033" cy="476832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68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996304" y="1975549"/>
            <a:ext cx="5176696" cy="2707424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822933" y="2116253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358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584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6584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11496242" y="317598"/>
            <a:ext cx="384047" cy="314532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9494" y="263969"/>
            <a:ext cx="610241" cy="366183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3791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4" y="1639333"/>
            <a:ext cx="4908153" cy="430132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2" name="Round Same Side Corner Rectangle 11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7321" y="1963502"/>
            <a:ext cx="1895355" cy="189478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763524" y="1963502"/>
            <a:ext cx="1895355" cy="1894789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38789" y="1963502"/>
            <a:ext cx="1895355" cy="1894789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13800" y="1963502"/>
            <a:ext cx="1895355" cy="1894789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3754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7" grpId="0" animBg="1"/>
      <p:bldP spid="40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936802" y="203560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08759" y="3327601"/>
            <a:ext cx="1330252" cy="1329856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251201" y="1499451"/>
            <a:ext cx="1330252" cy="1329856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045690" y="3337761"/>
            <a:ext cx="1330252" cy="1329856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229355" y="5147144"/>
            <a:ext cx="1330252" cy="1329856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2350" y="473763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560425" y="590018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4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1"/>
          </p:nvPr>
        </p:nvSpPr>
        <p:spPr>
          <a:xfrm>
            <a:off x="4659758" y="1716952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2"/>
          </p:nvPr>
        </p:nvSpPr>
        <p:spPr>
          <a:xfrm>
            <a:off x="5675766" y="4763299"/>
            <a:ext cx="1552751" cy="5089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4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25458" y="1687978"/>
            <a:ext cx="3163241" cy="31623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FAA7-C698-749D-36CE-B5CF8326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7E997-29CC-6F40-EDA3-507864A8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9C18-831D-6E4B-B1AB-CAFAF7C09370}" type="datetime1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4FF39-2820-5C95-1584-927D59BE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4E39-81B7-C0F8-FA50-ADD1DF86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82067-1363-6995-2A94-FCEECD2F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13D-45B8-3B4C-9111-4878189B23FF}" type="datetime1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B97FF-DA9F-1497-F74E-EE521CA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103E-4B0E-A76B-4AD4-819629A0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3BFC-3C47-5FC4-5DD2-1B6C11B9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84E9-1093-BCD1-ACC6-6FBD9615D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C19E9-962B-41CB-232C-D1517ED51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0AEF-D849-9D58-6319-BCCD37E9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4085-EEF8-8544-A590-96B7CEB47746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CF1ED-8A76-BE74-BEEF-2DA73EBD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77B98-C43D-B355-2D46-29EBC05A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522B-EA60-0D1D-C3E6-A87C43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000400-EA74-A557-83AD-A6C708FC6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3F153-F47B-C12D-0D11-B29A3CFA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96162-04D1-7D9A-A710-69363BE6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824B-AEE0-D746-B78C-D32C5F6EB3A0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4024F-35A8-023B-17C4-5845B150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B168D-A794-4596-4D52-C417E517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40B219-581A-A644-A6C1-15ECDEEB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F171B-C4C4-2104-FBB8-2AD10F74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91063-AC48-3C54-8454-8CE12CC58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5EB72-505D-1767-6474-93EFDF9AD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D20F-0775-044A-9CCA-6C86E653859E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B8BC7-CC80-338C-1157-AF2DC13CE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1E752-F347-2613-996B-EBC2A3AF8EC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99945" y="6281278"/>
            <a:ext cx="2006952" cy="4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23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mrutikh@arizona.edu" TargetMode="External"/><Relationship Id="rId7" Type="http://schemas.openxmlformats.org/officeDocument/2006/relationships/hyperlink" Target="https://public.tableau.com/app/profile/soumya.shah6876/viz/MIS561FinalProject/FinalSTO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yushapendse@arizona.edu" TargetMode="External"/><Relationship Id="rId5" Type="http://schemas.openxmlformats.org/officeDocument/2006/relationships/hyperlink" Target="mailto:soumyashah@arizona.edu" TargetMode="External"/><Relationship Id="rId4" Type="http://schemas.openxmlformats.org/officeDocument/2006/relationships/hyperlink" Target="mailto:rishabk@arizona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v7O8pnhMthLSh8KXyET1MbvHYo4B8Le/view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4A9DD-07CD-95FC-EC04-EBB3EC23DF56}"/>
              </a:ext>
            </a:extLst>
          </p:cNvPr>
          <p:cNvSpPr txBox="1"/>
          <p:nvPr/>
        </p:nvSpPr>
        <p:spPr>
          <a:xfrm>
            <a:off x="455066" y="2767106"/>
            <a:ext cx="308580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Credit Card User Attrition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621C3-5E68-1F4B-358B-8AD70E8D9C96}"/>
              </a:ext>
            </a:extLst>
          </p:cNvPr>
          <p:cNvSpPr txBox="1"/>
          <p:nvPr/>
        </p:nvSpPr>
        <p:spPr>
          <a:xfrm>
            <a:off x="479350" y="875295"/>
            <a:ext cx="3269689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Project</a:t>
            </a:r>
          </a:p>
        </p:txBody>
      </p:sp>
      <p:pic>
        <p:nvPicPr>
          <p:cNvPr id="1032" name="Picture 8" descr="Citibank — Story">
            <a:extLst>
              <a:ext uri="{FF2B5EF4-FFF2-40B4-BE49-F238E27FC236}">
                <a16:creationId xmlns:a16="http://schemas.microsoft.com/office/drawing/2014/main" id="{59BA2F7D-EE83-23EF-3437-200DD244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839" y="1289612"/>
            <a:ext cx="5292925" cy="32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B7F2A-E700-7748-22BA-3FEF52DF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45" y="6281278"/>
            <a:ext cx="2006952" cy="4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0ED9-0088-8E7E-0C74-90D735B5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7148-9A32-5355-477B-D09DD8C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revolving balances segmented by card type and attrition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7907F-6714-0F27-3B1A-48AF4C22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373" y="1596895"/>
            <a:ext cx="6293173" cy="503580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AFD392-0EBB-182C-5DC6-8F41DD3C8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350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15"/>
    </mc:Choice>
    <mc:Fallback>
      <p:transition spd="slow" advTm="46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F123-2167-9CF6-E6C3-0EA52374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count segmented by credit limit ranges, age groups, and attrition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F7E02-7E18-45D6-2688-4FC9C4008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88" y="1587370"/>
            <a:ext cx="6312224" cy="505486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5843AB2-B71F-920C-1A5B-2DE37A89E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845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1"/>
    </mc:Choice>
    <mc:Fallback>
      <p:transition spd="slow" advTm="48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212E7-7C36-CE89-A50B-42D6C2FB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9B77-BA97-79DC-56F2-ABEEA3B5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churnable customers identified based on revolving balance, recent contacts, and months on book.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27ECD-8046-23FE-4729-4E632D32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82"/>
          <a:stretch/>
        </p:blipFill>
        <p:spPr>
          <a:xfrm>
            <a:off x="2094058" y="1508759"/>
            <a:ext cx="7358551" cy="4825064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86C403A-BA6C-8C9C-2ADA-8B03E96F0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1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38"/>
    </mc:Choice>
    <mc:Fallback>
      <p:transition spd="slow" advTm="38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5BC76-8973-AA50-B556-CE0C82D0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E3C3-E5A2-35EE-AF0A-63E95B81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D85299-E445-467E-1DB2-77BF6F470F44}"/>
              </a:ext>
            </a:extLst>
          </p:cNvPr>
          <p:cNvSpPr/>
          <p:nvPr/>
        </p:nvSpPr>
        <p:spPr>
          <a:xfrm>
            <a:off x="4138322" y="194291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AC24AD-02DE-06B6-7A83-AA081B19E5EF}"/>
              </a:ext>
            </a:extLst>
          </p:cNvPr>
          <p:cNvSpPr>
            <a:spLocks noChangeAspect="1"/>
          </p:cNvSpPr>
          <p:nvPr/>
        </p:nvSpPr>
        <p:spPr>
          <a:xfrm>
            <a:off x="3767802" y="3467901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867" b="1" dirty="0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9371E4-645A-E519-5059-D85E25D0E53F}"/>
              </a:ext>
            </a:extLst>
          </p:cNvPr>
          <p:cNvSpPr>
            <a:spLocks noChangeAspect="1"/>
          </p:cNvSpPr>
          <p:nvPr/>
        </p:nvSpPr>
        <p:spPr>
          <a:xfrm>
            <a:off x="4487161" y="5081876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b="1" dirty="0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BCC851-9F88-786B-76C9-82F95F858844}"/>
              </a:ext>
            </a:extLst>
          </p:cNvPr>
          <p:cNvSpPr>
            <a:spLocks noChangeAspect="1"/>
          </p:cNvSpPr>
          <p:nvPr/>
        </p:nvSpPr>
        <p:spPr>
          <a:xfrm>
            <a:off x="6916982" y="2059178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b="1" dirty="0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FFCD1-1B91-DD1E-FAD8-9F905B2844D1}"/>
              </a:ext>
            </a:extLst>
          </p:cNvPr>
          <p:cNvSpPr>
            <a:spLocks noChangeAspect="1"/>
          </p:cNvSpPr>
          <p:nvPr/>
        </p:nvSpPr>
        <p:spPr>
          <a:xfrm>
            <a:off x="7531460" y="3467901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b="1" dirty="0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59653A-BA39-D443-D203-8BADA5281B1D}"/>
              </a:ext>
            </a:extLst>
          </p:cNvPr>
          <p:cNvSpPr>
            <a:spLocks noChangeAspect="1"/>
          </p:cNvSpPr>
          <p:nvPr/>
        </p:nvSpPr>
        <p:spPr>
          <a:xfrm>
            <a:off x="6916985" y="5081876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b="1" dirty="0">
              <a:solidFill>
                <a:srgbClr val="FFFFFF"/>
              </a:solidFill>
              <a:latin typeface="Roboto Medium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8D2DC74-78BC-A169-F99A-0696E130CD73}"/>
              </a:ext>
            </a:extLst>
          </p:cNvPr>
          <p:cNvSpPr>
            <a:spLocks noChangeAspect="1"/>
          </p:cNvSpPr>
          <p:nvPr/>
        </p:nvSpPr>
        <p:spPr>
          <a:xfrm>
            <a:off x="4410352" y="2074418"/>
            <a:ext cx="864665" cy="865390"/>
          </a:xfrm>
          <a:prstGeom prst="ellipse">
            <a:avLst/>
          </a:prstGeom>
          <a:solidFill>
            <a:srgbClr val="00388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33" b="1" dirty="0">
              <a:solidFill>
                <a:srgbClr val="FFFFFF"/>
              </a:solidFill>
              <a:latin typeface="Roboto Medium"/>
            </a:endParaRPr>
          </a:p>
        </p:txBody>
      </p:sp>
      <p:grpSp>
        <p:nvGrpSpPr>
          <p:cNvPr id="26" name="Group 59">
            <a:extLst>
              <a:ext uri="{FF2B5EF4-FFF2-40B4-BE49-F238E27FC236}">
                <a16:creationId xmlns:a16="http://schemas.microsoft.com/office/drawing/2014/main" id="{350AAE5F-E556-125D-C3BC-586D362F6075}"/>
              </a:ext>
            </a:extLst>
          </p:cNvPr>
          <p:cNvGrpSpPr/>
          <p:nvPr/>
        </p:nvGrpSpPr>
        <p:grpSpPr>
          <a:xfrm>
            <a:off x="8053681" y="5080213"/>
            <a:ext cx="3052119" cy="976735"/>
            <a:chOff x="7154104" y="3206176"/>
            <a:chExt cx="2289089" cy="7325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808EF-9335-9004-3142-14992292BF9C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 on low-utilization customers (e.g., females with utilization &lt; 0.2) by offering rewards or personalized incentives.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EC69D8-DAD9-9967-D2FB-16A96447593C}"/>
                </a:ext>
              </a:extLst>
            </p:cNvPr>
            <p:cNvSpPr/>
            <p:nvPr/>
          </p:nvSpPr>
          <p:spPr>
            <a:xfrm>
              <a:off x="7154104" y="3206176"/>
              <a:ext cx="2289089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Customized Engagement Plans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grpSp>
        <p:nvGrpSpPr>
          <p:cNvPr id="29" name="Group 57">
            <a:extLst>
              <a:ext uri="{FF2B5EF4-FFF2-40B4-BE49-F238E27FC236}">
                <a16:creationId xmlns:a16="http://schemas.microsoft.com/office/drawing/2014/main" id="{AEA32116-88EE-C600-B14A-30B6A7786287}"/>
              </a:ext>
            </a:extLst>
          </p:cNvPr>
          <p:cNvGrpSpPr/>
          <p:nvPr/>
        </p:nvGrpSpPr>
        <p:grpSpPr>
          <a:xfrm>
            <a:off x="432857" y="3414321"/>
            <a:ext cx="3052181" cy="976735"/>
            <a:chOff x="-309450" y="3168889"/>
            <a:chExt cx="2289135" cy="7325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F585EF-8F0A-6C48-A681-964D0201C72D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 additional variables like spending categories or repayment trends for deeper insights.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901F36-787F-AFB7-5936-56CBADA76598}"/>
                </a:ext>
              </a:extLst>
            </p:cNvPr>
            <p:cNvSpPr/>
            <p:nvPr/>
          </p:nvSpPr>
          <p:spPr>
            <a:xfrm>
              <a:off x="-309450" y="3168889"/>
              <a:ext cx="2289135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Behavioral Analysis Expansion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grpSp>
        <p:nvGrpSpPr>
          <p:cNvPr id="32" name="Group 58">
            <a:extLst>
              <a:ext uri="{FF2B5EF4-FFF2-40B4-BE49-F238E27FC236}">
                <a16:creationId xmlns:a16="http://schemas.microsoft.com/office/drawing/2014/main" id="{90F37F50-F820-BAD0-004E-E39CDF93E33F}"/>
              </a:ext>
            </a:extLst>
          </p:cNvPr>
          <p:cNvGrpSpPr/>
          <p:nvPr/>
        </p:nvGrpSpPr>
        <p:grpSpPr>
          <a:xfrm>
            <a:off x="8053681" y="1870243"/>
            <a:ext cx="3618619" cy="976735"/>
            <a:chOff x="7174424" y="1352592"/>
            <a:chExt cx="2713964" cy="7325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73494E-B151-2A86-57F2-89EA68643CF2}"/>
                </a:ext>
              </a:extLst>
            </p:cNvPr>
            <p:cNvSpPr txBox="1"/>
            <p:nvPr/>
          </p:nvSpPr>
          <p:spPr>
            <a:xfrm>
              <a:off x="7174424" y="1600395"/>
              <a:ext cx="2566529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 predictive models using advanced machine learning techniques to identify customers with a high likelihood of attrition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4972A9-6939-B48F-AB30-11F3F841BABA}"/>
                </a:ext>
              </a:extLst>
            </p:cNvPr>
            <p:cNvSpPr/>
            <p:nvPr/>
          </p:nvSpPr>
          <p:spPr>
            <a:xfrm>
              <a:off x="7174424" y="1352592"/>
              <a:ext cx="2713964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 Churn Prediction Models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grpSp>
        <p:nvGrpSpPr>
          <p:cNvPr id="35" name="Group 56">
            <a:extLst>
              <a:ext uri="{FF2B5EF4-FFF2-40B4-BE49-F238E27FC236}">
                <a16:creationId xmlns:a16="http://schemas.microsoft.com/office/drawing/2014/main" id="{BD37781F-86A5-EAA0-36DE-0057CE08BE44}"/>
              </a:ext>
            </a:extLst>
          </p:cNvPr>
          <p:cNvGrpSpPr/>
          <p:nvPr/>
        </p:nvGrpSpPr>
        <p:grpSpPr>
          <a:xfrm>
            <a:off x="1113745" y="1847383"/>
            <a:ext cx="3034928" cy="976735"/>
            <a:chOff x="-296510" y="1363501"/>
            <a:chExt cx="2276196" cy="7325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CBB1B8-BEF9-A2BE-A927-4A22BEF21BBF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 flexible credit limit adjustments for at-risk customers to improve financial engagement and reduce attrition.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61989F-21CB-665F-E33E-C1E557DFBF05}"/>
                </a:ext>
              </a:extLst>
            </p:cNvPr>
            <p:cNvSpPr/>
            <p:nvPr/>
          </p:nvSpPr>
          <p:spPr>
            <a:xfrm>
              <a:off x="20736" y="1363501"/>
              <a:ext cx="1958950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Credit Limit Optimization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grpSp>
        <p:nvGrpSpPr>
          <p:cNvPr id="38" name="Group 56">
            <a:extLst>
              <a:ext uri="{FF2B5EF4-FFF2-40B4-BE49-F238E27FC236}">
                <a16:creationId xmlns:a16="http://schemas.microsoft.com/office/drawing/2014/main" id="{481EFF52-7D96-6379-F5F4-1C73FB5D1017}"/>
              </a:ext>
            </a:extLst>
          </p:cNvPr>
          <p:cNvGrpSpPr/>
          <p:nvPr/>
        </p:nvGrpSpPr>
        <p:grpSpPr>
          <a:xfrm>
            <a:off x="1113745" y="5080213"/>
            <a:ext cx="3034928" cy="976735"/>
            <a:chOff x="-296510" y="1363501"/>
            <a:chExt cx="2276196" cy="7325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C012E-5A7B-DA8F-09B3-BAE4107F06F1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 dashboards for continuous tracking of utilization patterns, revolving balances, and customer engagement.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71572E4-CB85-4728-A972-D7F9754CB9E6}"/>
                </a:ext>
              </a:extLst>
            </p:cNvPr>
            <p:cNvSpPr/>
            <p:nvPr/>
          </p:nvSpPr>
          <p:spPr>
            <a:xfrm>
              <a:off x="368668" y="1363501"/>
              <a:ext cx="161101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Monitoring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grpSp>
        <p:nvGrpSpPr>
          <p:cNvPr id="41" name="Group 58">
            <a:extLst>
              <a:ext uri="{FF2B5EF4-FFF2-40B4-BE49-F238E27FC236}">
                <a16:creationId xmlns:a16="http://schemas.microsoft.com/office/drawing/2014/main" id="{52BF61E2-B9C6-E174-D3D8-F8A85E229D35}"/>
              </a:ext>
            </a:extLst>
          </p:cNvPr>
          <p:cNvGrpSpPr/>
          <p:nvPr/>
        </p:nvGrpSpPr>
        <p:grpSpPr>
          <a:xfrm>
            <a:off x="8668155" y="3414321"/>
            <a:ext cx="3034927" cy="976735"/>
            <a:chOff x="7174424" y="1352592"/>
            <a:chExt cx="2276195" cy="7325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ED019C-C1EF-8BA4-110C-D73E6E9871E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Tailor retention campaigns based on customer segmentation, such as gender, age groups, and credit utilization patterns.</a:t>
              </a:r>
              <a:endParaRPr lang="en-US" sz="1333" dirty="0">
                <a:solidFill>
                  <a:srgbClr val="262626">
                    <a:lumMod val="65000"/>
                    <a:lumOff val="35000"/>
                  </a:srgbClr>
                </a:solidFill>
                <a:latin typeface="Roboto Condensed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B4E262-3558-DCA5-CB12-D39F8BF4D98D}"/>
                </a:ext>
              </a:extLst>
            </p:cNvPr>
            <p:cNvSpPr/>
            <p:nvPr/>
          </p:nvSpPr>
          <p:spPr>
            <a:xfrm>
              <a:off x="7174424" y="1352592"/>
              <a:ext cx="2202526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1375467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 Retention Strategies</a:t>
              </a:r>
              <a:endParaRPr lang="en-US" b="1" dirty="0">
                <a:solidFill>
                  <a:srgbClr val="FF0000"/>
                </a:solidFill>
                <a:latin typeface="Roboto Condensed"/>
              </a:endParaRPr>
            </a:p>
          </p:txBody>
        </p:sp>
      </p:grpSp>
      <p:sp>
        <p:nvSpPr>
          <p:cNvPr id="44" name="Freeform 41">
            <a:extLst>
              <a:ext uri="{FF2B5EF4-FFF2-40B4-BE49-F238E27FC236}">
                <a16:creationId xmlns:a16="http://schemas.microsoft.com/office/drawing/2014/main" id="{0638B8CA-944F-3C1E-B16F-2515D131521D}"/>
              </a:ext>
            </a:extLst>
          </p:cNvPr>
          <p:cNvSpPr>
            <a:spLocks noEditPoints="1"/>
          </p:cNvSpPr>
          <p:nvPr/>
        </p:nvSpPr>
        <p:spPr bwMode="auto">
          <a:xfrm>
            <a:off x="4645167" y="2217882"/>
            <a:ext cx="395520" cy="577832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45" name="Freeform 83">
            <a:extLst>
              <a:ext uri="{FF2B5EF4-FFF2-40B4-BE49-F238E27FC236}">
                <a16:creationId xmlns:a16="http://schemas.microsoft.com/office/drawing/2014/main" id="{ADB005E7-3EC9-0A11-123F-43E96E7D1784}"/>
              </a:ext>
            </a:extLst>
          </p:cNvPr>
          <p:cNvSpPr>
            <a:spLocks noEditPoints="1"/>
          </p:cNvSpPr>
          <p:nvPr/>
        </p:nvSpPr>
        <p:spPr bwMode="auto">
          <a:xfrm>
            <a:off x="4787147" y="5316052"/>
            <a:ext cx="264691" cy="397036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46" name="Freeform 137">
            <a:extLst>
              <a:ext uri="{FF2B5EF4-FFF2-40B4-BE49-F238E27FC236}">
                <a16:creationId xmlns:a16="http://schemas.microsoft.com/office/drawing/2014/main" id="{81D040F1-E01D-8BC2-1DA2-EC377B7119B2}"/>
              </a:ext>
            </a:extLst>
          </p:cNvPr>
          <p:cNvSpPr>
            <a:spLocks noEditPoints="1"/>
          </p:cNvSpPr>
          <p:nvPr/>
        </p:nvSpPr>
        <p:spPr bwMode="auto">
          <a:xfrm>
            <a:off x="7129553" y="5289530"/>
            <a:ext cx="439529" cy="450077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47" name="Freeform 53">
            <a:extLst>
              <a:ext uri="{FF2B5EF4-FFF2-40B4-BE49-F238E27FC236}">
                <a16:creationId xmlns:a16="http://schemas.microsoft.com/office/drawing/2014/main" id="{C19115FE-EF16-9625-407C-22F69F1A918A}"/>
              </a:ext>
            </a:extLst>
          </p:cNvPr>
          <p:cNvSpPr>
            <a:spLocks/>
          </p:cNvSpPr>
          <p:nvPr/>
        </p:nvSpPr>
        <p:spPr bwMode="auto">
          <a:xfrm>
            <a:off x="7115558" y="2294691"/>
            <a:ext cx="467519" cy="346664"/>
          </a:xfrm>
          <a:custGeom>
            <a:avLst/>
            <a:gdLst/>
            <a:ahLst/>
            <a:cxnLst>
              <a:cxn ang="0">
                <a:pos x="55" y="50"/>
              </a:cxn>
              <a:cxn ang="0">
                <a:pos x="16" y="50"/>
              </a:cxn>
              <a:cxn ang="0">
                <a:pos x="0" y="34"/>
              </a:cxn>
              <a:cxn ang="0">
                <a:pos x="9" y="20"/>
              </a:cxn>
              <a:cxn ang="0">
                <a:pos x="9" y="18"/>
              </a:cxn>
              <a:cxn ang="0">
                <a:pos x="27" y="0"/>
              </a:cxn>
              <a:cxn ang="0">
                <a:pos x="44" y="11"/>
              </a:cxn>
              <a:cxn ang="0">
                <a:pos x="50" y="9"/>
              </a:cxn>
              <a:cxn ang="0">
                <a:pos x="59" y="18"/>
              </a:cxn>
              <a:cxn ang="0">
                <a:pos x="58" y="23"/>
              </a:cxn>
              <a:cxn ang="0">
                <a:pos x="68" y="36"/>
              </a:cxn>
              <a:cxn ang="0">
                <a:pos x="55" y="50"/>
              </a:cxn>
            </a:cxnLst>
            <a:rect l="0" t="0" r="r" b="b"/>
            <a:pathLst>
              <a:path w="68" h="50">
                <a:moveTo>
                  <a:pt x="55" y="50"/>
                </a:move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43"/>
                  <a:pt x="0" y="34"/>
                </a:cubicBezTo>
                <a:cubicBezTo>
                  <a:pt x="0" y="28"/>
                  <a:pt x="4" y="22"/>
                  <a:pt x="9" y="20"/>
                </a:cubicBezTo>
                <a:cubicBezTo>
                  <a:pt x="9" y="19"/>
                  <a:pt x="9" y="19"/>
                  <a:pt x="9" y="18"/>
                </a:cubicBezTo>
                <a:cubicBezTo>
                  <a:pt x="9" y="8"/>
                  <a:pt x="17" y="0"/>
                  <a:pt x="27" y="0"/>
                </a:cubicBezTo>
                <a:cubicBezTo>
                  <a:pt x="35" y="0"/>
                  <a:pt x="41" y="5"/>
                  <a:pt x="44" y="11"/>
                </a:cubicBezTo>
                <a:cubicBezTo>
                  <a:pt x="46" y="10"/>
                  <a:pt x="48" y="9"/>
                  <a:pt x="50" y="9"/>
                </a:cubicBezTo>
                <a:cubicBezTo>
                  <a:pt x="55" y="9"/>
                  <a:pt x="59" y="13"/>
                  <a:pt x="59" y="18"/>
                </a:cubicBezTo>
                <a:cubicBezTo>
                  <a:pt x="59" y="20"/>
                  <a:pt x="59" y="22"/>
                  <a:pt x="58" y="23"/>
                </a:cubicBezTo>
                <a:cubicBezTo>
                  <a:pt x="64" y="25"/>
                  <a:pt x="68" y="30"/>
                  <a:pt x="68" y="36"/>
                </a:cubicBezTo>
                <a:cubicBezTo>
                  <a:pt x="68" y="44"/>
                  <a:pt x="62" y="50"/>
                  <a:pt x="55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48" name="Freeform 57">
            <a:extLst>
              <a:ext uri="{FF2B5EF4-FFF2-40B4-BE49-F238E27FC236}">
                <a16:creationId xmlns:a16="http://schemas.microsoft.com/office/drawing/2014/main" id="{FBFC9522-F85A-886C-1ED8-A6928C107B18}"/>
              </a:ext>
            </a:extLst>
          </p:cNvPr>
          <p:cNvSpPr>
            <a:spLocks noEditPoints="1"/>
          </p:cNvSpPr>
          <p:nvPr/>
        </p:nvSpPr>
        <p:spPr bwMode="auto">
          <a:xfrm>
            <a:off x="7769689" y="3728518"/>
            <a:ext cx="388203" cy="344152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sp>
        <p:nvSpPr>
          <p:cNvPr id="49" name="Freeform 65">
            <a:extLst>
              <a:ext uri="{FF2B5EF4-FFF2-40B4-BE49-F238E27FC236}">
                <a16:creationId xmlns:a16="http://schemas.microsoft.com/office/drawing/2014/main" id="{7A2C3CA3-CF89-A6F7-CDE5-77D76B8FA686}"/>
              </a:ext>
            </a:extLst>
          </p:cNvPr>
          <p:cNvSpPr>
            <a:spLocks noEditPoints="1"/>
          </p:cNvSpPr>
          <p:nvPr/>
        </p:nvSpPr>
        <p:spPr bwMode="auto">
          <a:xfrm>
            <a:off x="3956426" y="3678517"/>
            <a:ext cx="487417" cy="444155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Roboto Condensed"/>
            </a:endParaRPr>
          </a:p>
        </p:txBody>
      </p:sp>
      <p:pic>
        <p:nvPicPr>
          <p:cNvPr id="1026" name="Picture 2" descr="Citibank — Story">
            <a:extLst>
              <a:ext uri="{FF2B5EF4-FFF2-40B4-BE49-F238E27FC236}">
                <a16:creationId xmlns:a16="http://schemas.microsoft.com/office/drawing/2014/main" id="{0EFFA8B2-5467-530A-5741-1EBF8F12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07" y="3209715"/>
            <a:ext cx="1842828" cy="11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940BBAEC-CE88-07BF-B381-3C2FB7387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598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58"/>
    </mc:Choice>
    <mc:Fallback>
      <p:transition spd="slow" advTm="27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2FAC-64D7-3DDD-4520-3349D01F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95DC-A6AE-5378-70CB-CFC9AC944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399" y="3272512"/>
            <a:ext cx="7061200" cy="93385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BF1F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01483-CF04-A391-AC94-139D3DC17A32}"/>
              </a:ext>
            </a:extLst>
          </p:cNvPr>
          <p:cNvSpPr txBox="1"/>
          <p:nvPr/>
        </p:nvSpPr>
        <p:spPr>
          <a:xfrm>
            <a:off x="3916556" y="4645928"/>
            <a:ext cx="43588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further information, please reach out to :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smrutikh@arizona.edu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rishabk@arizona.edu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soumyashah@arizona.edu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ayushapendse@arizona.edu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B5A00F-E065-E637-5AC9-D492AEBA0CF8}"/>
              </a:ext>
            </a:extLst>
          </p:cNvPr>
          <p:cNvSpPr txBox="1">
            <a:spLocks/>
          </p:cNvSpPr>
          <p:nvPr/>
        </p:nvSpPr>
        <p:spPr>
          <a:xfrm>
            <a:off x="385444" y="1941284"/>
            <a:ext cx="11421111" cy="93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BF1F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link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BF1F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hlinkClick r:id="rId7" tooltip="https://public.tableau.com/app/profile/soumya.shah6876/viz/mis561finalproject/finalstory"/>
              </a:rPr>
              <a:t>https://public.tableau.com/app/profile/soumya.shah6876/viz/MIS561FinalProject/FinalSTORY</a:t>
            </a:r>
            <a:endParaRPr lang="en-US" sz="4800" dirty="0">
              <a:solidFill>
                <a:srgbClr val="BF1F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33"/>
    </mc:Choice>
    <mc:Fallback>
      <p:transition spd="slow" advTm="177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529C-08BA-5804-D7E1-C922D687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16432A-44E4-3549-CABA-7C128F8B339D}"/>
              </a:ext>
            </a:extLst>
          </p:cNvPr>
          <p:cNvGrpSpPr/>
          <p:nvPr/>
        </p:nvGrpSpPr>
        <p:grpSpPr>
          <a:xfrm>
            <a:off x="63216" y="2343150"/>
            <a:ext cx="12122719" cy="2694003"/>
            <a:chOff x="538997" y="2276495"/>
            <a:chExt cx="10686495" cy="23795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8D282A-3E3C-2A83-F778-AF2DAA73772F}"/>
                </a:ext>
              </a:extLst>
            </p:cNvPr>
            <p:cNvSpPr txBox="1"/>
            <p:nvPr/>
          </p:nvSpPr>
          <p:spPr>
            <a:xfrm>
              <a:off x="5847490" y="4139564"/>
              <a:ext cx="2673470" cy="5165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Soumya Shah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MS-MIS, December 2024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095B2D-C08A-2EED-EF1E-4AD9BDCBE0C4}"/>
                </a:ext>
              </a:extLst>
            </p:cNvPr>
            <p:cNvGrpSpPr/>
            <p:nvPr/>
          </p:nvGrpSpPr>
          <p:grpSpPr>
            <a:xfrm>
              <a:off x="8552022" y="2304790"/>
              <a:ext cx="2673470" cy="2351299"/>
              <a:chOff x="3084159" y="2288077"/>
              <a:chExt cx="2673470" cy="235129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0F0D7-0C0D-59EC-3A4C-266DCA63CBB7}"/>
                  </a:ext>
                </a:extLst>
              </p:cNvPr>
              <p:cNvSpPr txBox="1"/>
              <p:nvPr/>
            </p:nvSpPr>
            <p:spPr>
              <a:xfrm>
                <a:off x="3084159" y="4122847"/>
                <a:ext cx="2673470" cy="5165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Ayusha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Pendse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MS-MIS, MBA, May 2025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C18716-C300-7F85-61F5-1DED8F242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101" t="12233" r="30144" b="15146"/>
              <a:stretch/>
            </p:blipFill>
            <p:spPr>
              <a:xfrm>
                <a:off x="3523001" y="2288077"/>
                <a:ext cx="1695026" cy="1687458"/>
              </a:xfrm>
              <a:prstGeom prst="ellipse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680510-6E40-21F8-75C8-1D6F54994925}"/>
                </a:ext>
              </a:extLst>
            </p:cNvPr>
            <p:cNvSpPr txBox="1"/>
            <p:nvPr/>
          </p:nvSpPr>
          <p:spPr>
            <a:xfrm>
              <a:off x="538997" y="4139563"/>
              <a:ext cx="2673470" cy="5165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Smruti Haragapur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MS-MIS, December 2024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986B77-B92B-5273-468D-E7C6B197961C}"/>
                </a:ext>
              </a:extLst>
            </p:cNvPr>
            <p:cNvGrpSpPr/>
            <p:nvPr/>
          </p:nvGrpSpPr>
          <p:grpSpPr>
            <a:xfrm>
              <a:off x="3107357" y="2281949"/>
              <a:ext cx="2880169" cy="2373860"/>
              <a:chOff x="4671590" y="3868828"/>
              <a:chExt cx="2880169" cy="237386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E0F9B5-9AFE-B963-C9ED-1478FCAB736D}"/>
                  </a:ext>
                </a:extLst>
              </p:cNvPr>
              <p:cNvSpPr/>
              <p:nvPr/>
            </p:nvSpPr>
            <p:spPr>
              <a:xfrm>
                <a:off x="5250179" y="3868828"/>
                <a:ext cx="1691640" cy="16916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467E9-9FE3-6A2F-5E67-F02E9EF566EA}"/>
                  </a:ext>
                </a:extLst>
              </p:cNvPr>
              <p:cNvSpPr txBox="1"/>
              <p:nvPr/>
            </p:nvSpPr>
            <p:spPr>
              <a:xfrm>
                <a:off x="4671590" y="5726159"/>
                <a:ext cx="2880169" cy="5165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Rishab 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Karamchandani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MS-MIS, December 2024</a:t>
                </a:r>
              </a:p>
            </p:txBody>
          </p:sp>
        </p:grpSp>
        <p:pic>
          <p:nvPicPr>
            <p:cNvPr id="19" name="Picture 18" descr="A person in a suit standing in front of a red wall&#10;&#10;Description automatically generated">
              <a:extLst>
                <a:ext uri="{FF2B5EF4-FFF2-40B4-BE49-F238E27FC236}">
                  <a16:creationId xmlns:a16="http://schemas.microsoft.com/office/drawing/2014/main" id="{AE288577-B17F-3662-37B9-C3D788BF9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92" t="5509" r="22447" b="2790"/>
            <a:stretch/>
          </p:blipFill>
          <p:spPr>
            <a:xfrm>
              <a:off x="1033487" y="2276495"/>
              <a:ext cx="1691640" cy="1691640"/>
            </a:xfrm>
            <a:prstGeom prst="ellipse">
              <a:avLst/>
            </a:prstGeom>
          </p:spPr>
        </p:pic>
        <p:pic>
          <p:nvPicPr>
            <p:cNvPr id="4098" name="Picture 2" descr="avatar">
              <a:extLst>
                <a:ext uri="{FF2B5EF4-FFF2-40B4-BE49-F238E27FC236}">
                  <a16:creationId xmlns:a16="http://schemas.microsoft.com/office/drawing/2014/main" id="{01B358E6-D6D3-01D9-7131-F0BDF5F48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405" y="2281949"/>
              <a:ext cx="1691640" cy="16916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086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CE70-68BA-EC88-A0EE-35946C54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 and 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3A47-E04C-7704-7EBC-7D23A918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610" y="2838689"/>
            <a:ext cx="8990699" cy="68050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over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10K records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credit card customers, capturing a comprehensive profile of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customer demographics, behavior, and transactional activity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DD2EB17-15AE-F208-F8A3-E8CFA7402A87}"/>
              </a:ext>
            </a:extLst>
          </p:cNvPr>
          <p:cNvSpPr txBox="1">
            <a:spLocks/>
          </p:cNvSpPr>
          <p:nvPr/>
        </p:nvSpPr>
        <p:spPr>
          <a:xfrm>
            <a:off x="2463547" y="1896526"/>
            <a:ext cx="8990699" cy="68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/>
              <a:t>Analyze Citi Bank’s </a:t>
            </a:r>
            <a:r>
              <a:rPr lang="en-US" b="1"/>
              <a:t>credit card utilization records </a:t>
            </a:r>
            <a:r>
              <a:rPr lang="en-US"/>
              <a:t>to assess user behavior and identify churn patterns and at-risk customers to provide actionable insights for </a:t>
            </a:r>
            <a:r>
              <a:rPr lang="en-US" b="1"/>
              <a:t>retention strategies </a:t>
            </a:r>
            <a:r>
              <a:rPr lang="en-US"/>
              <a:t>and </a:t>
            </a:r>
            <a:r>
              <a:rPr lang="en-US" b="1"/>
              <a:t>data-driven decision making</a:t>
            </a:r>
            <a:r>
              <a:rPr lang="en-US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31679-31F0-8448-CD0B-7ED67B0B47C5}"/>
              </a:ext>
            </a:extLst>
          </p:cNvPr>
          <p:cNvSpPr txBox="1"/>
          <p:nvPr/>
        </p:nvSpPr>
        <p:spPr>
          <a:xfrm>
            <a:off x="737754" y="2052113"/>
            <a:ext cx="17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BF1F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FD0A-E07E-56CD-4C69-E18ECBCC8D03}"/>
              </a:ext>
            </a:extLst>
          </p:cNvPr>
          <p:cNvSpPr txBox="1"/>
          <p:nvPr/>
        </p:nvSpPr>
        <p:spPr>
          <a:xfrm>
            <a:off x="663054" y="29942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BF1F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 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C59FE2-8E06-4C52-FDA1-F6A400DE6248}"/>
              </a:ext>
            </a:extLst>
          </p:cNvPr>
          <p:cNvGrpSpPr/>
          <p:nvPr/>
        </p:nvGrpSpPr>
        <p:grpSpPr>
          <a:xfrm>
            <a:off x="1323443" y="3821723"/>
            <a:ext cx="1832040" cy="1698906"/>
            <a:chOff x="1804973" y="3880161"/>
            <a:chExt cx="1832040" cy="1698906"/>
          </a:xfrm>
        </p:grpSpPr>
        <p:pic>
          <p:nvPicPr>
            <p:cNvPr id="18" name="Graphic 17" descr="Address Book with solid fill">
              <a:extLst>
                <a:ext uri="{FF2B5EF4-FFF2-40B4-BE49-F238E27FC236}">
                  <a16:creationId xmlns:a16="http://schemas.microsoft.com/office/drawing/2014/main" id="{136ACD82-12F4-836A-F503-1CDC7DEC5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21394" y="3880161"/>
              <a:ext cx="799198" cy="79919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C7247-EFCC-228D-56DF-EC6FBC1E2B48}"/>
                </a:ext>
              </a:extLst>
            </p:cNvPr>
            <p:cNvSpPr txBox="1"/>
            <p:nvPr/>
          </p:nvSpPr>
          <p:spPr>
            <a:xfrm>
              <a:off x="1804973" y="4655738"/>
              <a:ext cx="1832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BF1F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Identification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87DD4D-6569-B835-FDF0-3BA9D8CDBE10}"/>
                </a:ext>
              </a:extLst>
            </p:cNvPr>
            <p:cNvSpPr txBox="1"/>
            <p:nvPr/>
          </p:nvSpPr>
          <p:spPr>
            <a:xfrm>
              <a:off x="1974481" y="4994292"/>
              <a:ext cx="149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Unique ID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Attrition Status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4AD9B6-88C3-168C-F1D5-A3B3DBC4130A}"/>
              </a:ext>
            </a:extLst>
          </p:cNvPr>
          <p:cNvGrpSpPr/>
          <p:nvPr/>
        </p:nvGrpSpPr>
        <p:grpSpPr>
          <a:xfrm>
            <a:off x="3650580" y="3821723"/>
            <a:ext cx="2285690" cy="2443941"/>
            <a:chOff x="3851829" y="3856540"/>
            <a:chExt cx="2285690" cy="2443941"/>
          </a:xfrm>
        </p:grpSpPr>
        <p:pic>
          <p:nvPicPr>
            <p:cNvPr id="20" name="Graphic 19" descr="Target Audience with solid fill">
              <a:extLst>
                <a:ext uri="{FF2B5EF4-FFF2-40B4-BE49-F238E27FC236}">
                  <a16:creationId xmlns:a16="http://schemas.microsoft.com/office/drawing/2014/main" id="{A64DAEC8-151A-FBFE-8DCC-EE0BEA36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5075" y="3856540"/>
              <a:ext cx="799198" cy="79919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160881-9258-2F2D-C936-C4E453DB5B4D}"/>
                </a:ext>
              </a:extLst>
            </p:cNvPr>
            <p:cNvSpPr txBox="1"/>
            <p:nvPr/>
          </p:nvSpPr>
          <p:spPr>
            <a:xfrm>
              <a:off x="3851829" y="4638488"/>
              <a:ext cx="2285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BF1F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Demographic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3E0387-8CAF-D97F-687E-71E2CC585272}"/>
                </a:ext>
              </a:extLst>
            </p:cNvPr>
            <p:cNvSpPr txBox="1"/>
            <p:nvPr/>
          </p:nvSpPr>
          <p:spPr>
            <a:xfrm>
              <a:off x="4248162" y="4977042"/>
              <a:ext cx="14930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Gender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Education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Marital Status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Income Bracket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3F9A12-62B9-0649-4C97-8216999789B6}"/>
              </a:ext>
            </a:extLst>
          </p:cNvPr>
          <p:cNvGrpSpPr/>
          <p:nvPr/>
        </p:nvGrpSpPr>
        <p:grpSpPr>
          <a:xfrm>
            <a:off x="6431368" y="3780852"/>
            <a:ext cx="1809847" cy="2214970"/>
            <a:chOff x="6715107" y="3839290"/>
            <a:chExt cx="1809847" cy="2214970"/>
          </a:xfrm>
        </p:grpSpPr>
        <p:pic>
          <p:nvPicPr>
            <p:cNvPr id="22" name="Graphic 21" descr="Credit card with solid fill">
              <a:extLst>
                <a:ext uri="{FF2B5EF4-FFF2-40B4-BE49-F238E27FC236}">
                  <a16:creationId xmlns:a16="http://schemas.microsoft.com/office/drawing/2014/main" id="{3655D710-6697-9EC8-788F-E5EF0EDC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0432" y="3839290"/>
              <a:ext cx="799198" cy="7991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FFDD64-2523-9B55-FA30-1564C3B86BA0}"/>
                </a:ext>
              </a:extLst>
            </p:cNvPr>
            <p:cNvSpPr txBox="1"/>
            <p:nvPr/>
          </p:nvSpPr>
          <p:spPr>
            <a:xfrm>
              <a:off x="6810553" y="4638488"/>
              <a:ext cx="1617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BF1F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Card Utilization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294DB5-7DCD-E4A3-D792-3835FA16D54D}"/>
                </a:ext>
              </a:extLst>
            </p:cNvPr>
            <p:cNvSpPr txBox="1"/>
            <p:nvPr/>
          </p:nvSpPr>
          <p:spPr>
            <a:xfrm>
              <a:off x="6715107" y="4977042"/>
              <a:ext cx="18098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Card Type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Credit Limit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Revolving Balance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Months on Book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FC3489-3902-9DFB-3673-4D61F337FD78}"/>
              </a:ext>
            </a:extLst>
          </p:cNvPr>
          <p:cNvGrpSpPr/>
          <p:nvPr/>
        </p:nvGrpSpPr>
        <p:grpSpPr>
          <a:xfrm>
            <a:off x="8735109" y="3780852"/>
            <a:ext cx="2133448" cy="1681656"/>
            <a:chOff x="9178664" y="3880161"/>
            <a:chExt cx="2133448" cy="1681656"/>
          </a:xfrm>
        </p:grpSpPr>
        <p:pic>
          <p:nvPicPr>
            <p:cNvPr id="24" name="Graphic 23" descr="Transfer with solid fill">
              <a:extLst>
                <a:ext uri="{FF2B5EF4-FFF2-40B4-BE49-F238E27FC236}">
                  <a16:creationId xmlns:a16="http://schemas.microsoft.com/office/drawing/2014/main" id="{792EB25D-28A7-B900-7453-B94A9C47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45789" y="3880161"/>
              <a:ext cx="799198" cy="7991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667839-71B5-10EC-A755-107087E736A5}"/>
                </a:ext>
              </a:extLst>
            </p:cNvPr>
            <p:cNvSpPr txBox="1"/>
            <p:nvPr/>
          </p:nvSpPr>
          <p:spPr>
            <a:xfrm>
              <a:off x="9302405" y="4638488"/>
              <a:ext cx="1885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BF1F3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 Trends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7B20F-19AB-964C-551E-98C5ED33DEE9}"/>
                </a:ext>
              </a:extLst>
            </p:cNvPr>
            <p:cNvSpPr txBox="1"/>
            <p:nvPr/>
          </p:nvSpPr>
          <p:spPr>
            <a:xfrm>
              <a:off x="9178664" y="4977042"/>
              <a:ext cx="2133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 Amount</a:t>
              </a:r>
            </a:p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Q4 vs Q1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39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96D0EE-D595-84DB-818B-D5778D37AD02}"/>
              </a:ext>
            </a:extLst>
          </p:cNvPr>
          <p:cNvSpPr/>
          <p:nvPr/>
        </p:nvSpPr>
        <p:spPr>
          <a:xfrm rot="5400000" flipV="1">
            <a:off x="-1447799" y="3356610"/>
            <a:ext cx="6858000" cy="1447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4EE612-5E16-41D8-30FE-2ED4139812D3}"/>
              </a:ext>
            </a:extLst>
          </p:cNvPr>
          <p:cNvSpPr txBox="1">
            <a:spLocks/>
          </p:cNvSpPr>
          <p:nvPr/>
        </p:nvSpPr>
        <p:spPr>
          <a:xfrm>
            <a:off x="2862945" y="2540975"/>
            <a:ext cx="8976360" cy="14751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38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Dashboard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B0D399-9144-8980-A5E0-B55EB490EB6E}"/>
              </a:ext>
            </a:extLst>
          </p:cNvPr>
          <p:cNvSpPr txBox="1">
            <a:spLocks/>
          </p:cNvSpPr>
          <p:nvPr/>
        </p:nvSpPr>
        <p:spPr>
          <a:xfrm>
            <a:off x="2950575" y="3593168"/>
            <a:ext cx="8976360" cy="4229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Walkthrough - </a:t>
            </a:r>
            <a:r>
              <a:rPr lang="en-US" sz="1400" dirty="0">
                <a:hlinkClick r:id="rId3" tooltip="https://drive.google.com/file/d/1wv7o8pnhmthlsh8kxyet1mbvhyo4b8le/view?usp=sharing"/>
              </a:rPr>
              <a:t>https://drive.google.com/file/d/1Wv7O8pnhMthLSh8KXyET1MbvHYo4B8Le/view?usp=sharing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6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C65E-B137-CD21-7E19-C498336E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Attrition Breakdown and Card Distribution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41454-C771-EA32-2E31-D0A9745D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6" y="1997217"/>
            <a:ext cx="5939159" cy="3925412"/>
          </a:xfrm>
          <a:prstGeom prst="rect">
            <a:avLst/>
          </a:prstGeom>
        </p:spPr>
      </p:pic>
      <p:pic>
        <p:nvPicPr>
          <p:cNvPr id="8" name="Picture 7" descr="A graph of a number of customers&#10;&#10;Description automatically generated with medium confidence">
            <a:extLst>
              <a:ext uri="{FF2B5EF4-FFF2-40B4-BE49-F238E27FC236}">
                <a16:creationId xmlns:a16="http://schemas.microsoft.com/office/drawing/2014/main" id="{8E539728-3C90-E95D-F4B1-429B1DD00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7"/>
          <a:stretch/>
        </p:blipFill>
        <p:spPr>
          <a:xfrm>
            <a:off x="6913518" y="1962885"/>
            <a:ext cx="4948460" cy="39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C65E-B137-CD21-7E19-C498336E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Card Utilization and Change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124F9-F57B-282E-A94B-9E9203AD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89" y="1520256"/>
            <a:ext cx="5015800" cy="449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B8C20-9CE2-C2BA-9FED-49F2056C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1" y="1960920"/>
            <a:ext cx="5794431" cy="39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6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893A-19A5-3509-CCD4-53CD6019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3568FB-8DEB-D457-9F22-C60527368699}"/>
              </a:ext>
            </a:extLst>
          </p:cNvPr>
          <p:cNvSpPr/>
          <p:nvPr/>
        </p:nvSpPr>
        <p:spPr>
          <a:xfrm rot="5400000" flipV="1">
            <a:off x="-1447799" y="3356610"/>
            <a:ext cx="6858000" cy="1447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8FF28-42A2-10C9-2034-9B670F1D245B}"/>
              </a:ext>
            </a:extLst>
          </p:cNvPr>
          <p:cNvSpPr txBox="1">
            <a:spLocks/>
          </p:cNvSpPr>
          <p:nvPr/>
        </p:nvSpPr>
        <p:spPr>
          <a:xfrm>
            <a:off x="3272790" y="3798536"/>
            <a:ext cx="8976360" cy="4229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Kindly refer to the accompanying voiceover for a detailed overview of the upcoming slides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1BE31B3-0FE1-F351-1784-780980F20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811174B-A19A-494D-98E7-6C55DE648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CDB7E09-00E4-C3D2-84D6-D2B996AEA4C3}"/>
              </a:ext>
            </a:extLst>
          </p:cNvPr>
          <p:cNvSpPr txBox="1">
            <a:spLocks/>
          </p:cNvSpPr>
          <p:nvPr/>
        </p:nvSpPr>
        <p:spPr>
          <a:xfrm>
            <a:off x="3188970" y="2843847"/>
            <a:ext cx="8976360" cy="14751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38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Explanatory Dashboard</a:t>
            </a:r>
          </a:p>
        </p:txBody>
      </p:sp>
    </p:spTree>
    <p:extLst>
      <p:ext uri="{BB962C8B-B14F-4D97-AF65-F5344CB8AC3E}">
        <p14:creationId xmlns:p14="http://schemas.microsoft.com/office/powerpoint/2010/main" val="223721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6"/>
    </mc:Choice>
    <mc:Fallback>
      <p:transition spd="slow" advTm="2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F123-2167-9CF6-E6C3-0EA52374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utilization rates segmented by gender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5E54-AC81-5C92-CE46-A9460923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"/>
          <a:stretch/>
        </p:blipFill>
        <p:spPr>
          <a:xfrm>
            <a:off x="2457449" y="1438014"/>
            <a:ext cx="6277137" cy="50548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257266A-7AED-F2C2-D3F5-9C0039835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940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9"/>
    </mc:Choice>
    <mc:Fallback>
      <p:transition spd="slow" advTm="3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433AE-2378-0265-A74B-C3932AB65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445C-D1F5-1490-8BAC-A1A3A017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" y="365126"/>
            <a:ext cx="11353800" cy="103565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utilization rates segmented by credit limit and attrition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120B7-891F-FB18-202C-8310F014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71" y="1558796"/>
            <a:ext cx="6159817" cy="499770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9C9A626-B90B-C8E1-CFD8-0D3DD18A1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65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83"/>
    </mc:Choice>
    <mc:Fallback>
      <p:transition spd="slow" advTm="4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435</Words>
  <Application>Microsoft Office PowerPoint</Application>
  <PresentationFormat>Widescreen</PresentationFormat>
  <Paragraphs>78</Paragraphs>
  <Slides>14</Slides>
  <Notes>11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FontAwesome</vt:lpstr>
      <vt:lpstr>Roboto Condensed</vt:lpstr>
      <vt:lpstr>Roboto Medium</vt:lpstr>
      <vt:lpstr>Times New Roman</vt:lpstr>
      <vt:lpstr>Office Theme</vt:lpstr>
      <vt:lpstr>1_Custom Design</vt:lpstr>
      <vt:lpstr>PowerPoint Presentation</vt:lpstr>
      <vt:lpstr>Group Members</vt:lpstr>
      <vt:lpstr>Project Scope and Data Overview</vt:lpstr>
      <vt:lpstr>PowerPoint Presentation</vt:lpstr>
      <vt:lpstr>Attrition Breakdown and Card Distribution</vt:lpstr>
      <vt:lpstr>Card Utilization and Change Analysis</vt:lpstr>
      <vt:lpstr>PowerPoint Presentation</vt:lpstr>
      <vt:lpstr>Customer utilization rates segmented by gender</vt:lpstr>
      <vt:lpstr>Credit utilization rates segmented by credit limit and attrition status</vt:lpstr>
      <vt:lpstr>Average revolving balances segmented by card type and attrition status</vt:lpstr>
      <vt:lpstr>Customer count segmented by credit limit ranges, age groups, and attrition status</vt:lpstr>
      <vt:lpstr>Top churnable customers identified based on revolving balance, recent contacts, and months on book.</vt:lpstr>
      <vt:lpstr>Future Scope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Pendse, Ayusha Sachindev - (ayushapendse)</dc:creator>
  <cp:lastModifiedBy>Haragapur, Smruti - (smrutikh)</cp:lastModifiedBy>
  <cp:revision>4</cp:revision>
  <dcterms:created xsi:type="dcterms:W3CDTF">2024-12-14T20:30:14Z</dcterms:created>
  <dcterms:modified xsi:type="dcterms:W3CDTF">2024-12-16T00:42:41Z</dcterms:modified>
</cp:coreProperties>
</file>